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8" r:id="rId2"/>
    <p:sldId id="315" r:id="rId3"/>
    <p:sldId id="316" r:id="rId4"/>
    <p:sldId id="281" r:id="rId5"/>
    <p:sldId id="302" r:id="rId6"/>
    <p:sldId id="303" r:id="rId7"/>
    <p:sldId id="317" r:id="rId8"/>
    <p:sldId id="284" r:id="rId9"/>
    <p:sldId id="381" r:id="rId10"/>
    <p:sldId id="304" r:id="rId11"/>
    <p:sldId id="285" r:id="rId12"/>
    <p:sldId id="371" r:id="rId13"/>
    <p:sldId id="359" r:id="rId14"/>
    <p:sldId id="286" r:id="rId15"/>
    <p:sldId id="319" r:id="rId16"/>
    <p:sldId id="324" r:id="rId17"/>
    <p:sldId id="325" r:id="rId18"/>
    <p:sldId id="320" r:id="rId19"/>
    <p:sldId id="331" r:id="rId20"/>
    <p:sldId id="335" r:id="rId21"/>
    <p:sldId id="339" r:id="rId22"/>
    <p:sldId id="338" r:id="rId23"/>
    <p:sldId id="340" r:id="rId24"/>
    <p:sldId id="382" r:id="rId25"/>
    <p:sldId id="383" r:id="rId26"/>
    <p:sldId id="384" r:id="rId27"/>
    <p:sldId id="370" r:id="rId28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916" autoAdjust="0"/>
  </p:normalViewPr>
  <p:slideViewPr>
    <p:cSldViewPr>
      <p:cViewPr>
        <p:scale>
          <a:sx n="75" d="100"/>
          <a:sy n="75" d="100"/>
        </p:scale>
        <p:origin x="-1014" y="-4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610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059419-0010-4E99-AFD1-F4128C551DB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D53AA7C-5541-4D51-A132-F9763C1AFB55}">
      <dgm:prSet/>
      <dgm:spPr/>
      <dgm:t>
        <a:bodyPr/>
        <a:lstStyle/>
        <a:p>
          <a:pPr rtl="0"/>
          <a:r>
            <a:rPr lang="en-GB" dirty="0" smtClean="0"/>
            <a:t>Variety  </a:t>
          </a:r>
          <a:endParaRPr lang="en-GB" dirty="0"/>
        </a:p>
      </dgm:t>
    </dgm:pt>
    <dgm:pt modelId="{1FA2EB20-9197-40A1-BA97-1F08DDF00041}" type="parTrans" cxnId="{CAD3C922-667B-4595-84DB-CB306B287C67}">
      <dgm:prSet/>
      <dgm:spPr/>
      <dgm:t>
        <a:bodyPr/>
        <a:lstStyle/>
        <a:p>
          <a:endParaRPr lang="en-GB"/>
        </a:p>
      </dgm:t>
    </dgm:pt>
    <dgm:pt modelId="{6A327705-DA84-4ED2-ACAB-27D59D8D362A}" type="sibTrans" cxnId="{CAD3C922-667B-4595-84DB-CB306B287C67}">
      <dgm:prSet/>
      <dgm:spPr/>
      <dgm:t>
        <a:bodyPr/>
        <a:lstStyle/>
        <a:p>
          <a:endParaRPr lang="en-GB"/>
        </a:p>
      </dgm:t>
    </dgm:pt>
    <dgm:pt modelId="{F3975822-3674-47F6-8427-01CF64FFDB4F}">
      <dgm:prSet/>
      <dgm:spPr/>
      <dgm:t>
        <a:bodyPr/>
        <a:lstStyle/>
        <a:p>
          <a:pPr rtl="0"/>
          <a:r>
            <a:rPr lang="en-GB" smtClean="0"/>
            <a:t>tasks written on Learn</a:t>
          </a:r>
          <a:endParaRPr lang="en-GB"/>
        </a:p>
      </dgm:t>
    </dgm:pt>
    <dgm:pt modelId="{A0A27195-C521-40B8-B954-0A24706717F0}" type="parTrans" cxnId="{CF6E9ADE-4A81-453F-A2D9-85BFAE26C4A6}">
      <dgm:prSet/>
      <dgm:spPr/>
      <dgm:t>
        <a:bodyPr/>
        <a:lstStyle/>
        <a:p>
          <a:endParaRPr lang="en-GB"/>
        </a:p>
      </dgm:t>
    </dgm:pt>
    <dgm:pt modelId="{A256471F-2F46-49CE-B65F-431448BDB984}" type="sibTrans" cxnId="{CF6E9ADE-4A81-453F-A2D9-85BFAE26C4A6}">
      <dgm:prSet/>
      <dgm:spPr/>
      <dgm:t>
        <a:bodyPr/>
        <a:lstStyle/>
        <a:p>
          <a:endParaRPr lang="en-GB"/>
        </a:p>
      </dgm:t>
    </dgm:pt>
    <dgm:pt modelId="{2E4E65E8-B951-486A-BFBE-C8124F22CC94}">
      <dgm:prSet/>
      <dgm:spPr/>
      <dgm:t>
        <a:bodyPr/>
        <a:lstStyle/>
        <a:p>
          <a:pPr rtl="0"/>
          <a:r>
            <a:rPr lang="en-GB" dirty="0" smtClean="0"/>
            <a:t>attached documents (ELTC)</a:t>
          </a:r>
          <a:endParaRPr lang="en-GB" dirty="0"/>
        </a:p>
      </dgm:t>
    </dgm:pt>
    <dgm:pt modelId="{17165330-2DC6-40B7-AAFF-82B9D636D7A4}" type="parTrans" cxnId="{CD97D810-F2AC-44B7-A935-08D659C94509}">
      <dgm:prSet/>
      <dgm:spPr/>
      <dgm:t>
        <a:bodyPr/>
        <a:lstStyle/>
        <a:p>
          <a:endParaRPr lang="en-GB"/>
        </a:p>
      </dgm:t>
    </dgm:pt>
    <dgm:pt modelId="{6C1AF443-118C-4A35-A3A3-41F15F37B81A}" type="sibTrans" cxnId="{CD97D810-F2AC-44B7-A935-08D659C94509}">
      <dgm:prSet/>
      <dgm:spPr/>
      <dgm:t>
        <a:bodyPr/>
        <a:lstStyle/>
        <a:p>
          <a:endParaRPr lang="en-GB"/>
        </a:p>
      </dgm:t>
    </dgm:pt>
    <dgm:pt modelId="{244EE54C-CCAE-4ECD-ABBE-3560A96A8A04}">
      <dgm:prSet/>
      <dgm:spPr/>
      <dgm:t>
        <a:bodyPr/>
        <a:lstStyle/>
        <a:p>
          <a:pPr rtl="0"/>
          <a:r>
            <a:rPr lang="en-GB" dirty="0" smtClean="0"/>
            <a:t>links to Edinburgh websites and resources</a:t>
          </a:r>
          <a:endParaRPr lang="en-GB" dirty="0"/>
        </a:p>
      </dgm:t>
    </dgm:pt>
    <dgm:pt modelId="{E20223F3-3CEE-454F-BC84-C5458F28E28E}" type="parTrans" cxnId="{B1CC5897-70E9-405D-9DD8-A6D4290EC3C7}">
      <dgm:prSet/>
      <dgm:spPr/>
      <dgm:t>
        <a:bodyPr/>
        <a:lstStyle/>
        <a:p>
          <a:endParaRPr lang="en-GB"/>
        </a:p>
      </dgm:t>
    </dgm:pt>
    <dgm:pt modelId="{1E7F05D4-2C6A-4471-9BFF-3EAB6600051F}" type="sibTrans" cxnId="{B1CC5897-70E9-405D-9DD8-A6D4290EC3C7}">
      <dgm:prSet/>
      <dgm:spPr/>
      <dgm:t>
        <a:bodyPr/>
        <a:lstStyle/>
        <a:p>
          <a:endParaRPr lang="en-GB"/>
        </a:p>
      </dgm:t>
    </dgm:pt>
    <dgm:pt modelId="{182CB197-3793-470A-94D8-A297899F58C1}">
      <dgm:prSet/>
      <dgm:spPr/>
      <dgm:t>
        <a:bodyPr/>
        <a:lstStyle/>
        <a:p>
          <a:pPr rtl="0"/>
          <a:r>
            <a:rPr lang="en-GB" dirty="0" smtClean="0"/>
            <a:t>links to external good quality websites </a:t>
          </a:r>
          <a:endParaRPr lang="en-GB" dirty="0"/>
        </a:p>
      </dgm:t>
    </dgm:pt>
    <dgm:pt modelId="{AA5710A0-C2E4-4023-B5F5-8394C516EB1A}" type="parTrans" cxnId="{87092FB7-6289-4334-AFF3-7F3E2E1AFB53}">
      <dgm:prSet/>
      <dgm:spPr/>
      <dgm:t>
        <a:bodyPr/>
        <a:lstStyle/>
        <a:p>
          <a:endParaRPr lang="en-GB"/>
        </a:p>
      </dgm:t>
    </dgm:pt>
    <dgm:pt modelId="{2FD4EA8F-08C7-48C2-AC4C-3DD9DD98E128}" type="sibTrans" cxnId="{87092FB7-6289-4334-AFF3-7F3E2E1AFB53}">
      <dgm:prSet/>
      <dgm:spPr/>
      <dgm:t>
        <a:bodyPr/>
        <a:lstStyle/>
        <a:p>
          <a:endParaRPr lang="en-GB"/>
        </a:p>
      </dgm:t>
    </dgm:pt>
    <dgm:pt modelId="{C71E1EBB-83B5-41AE-890E-4F41AE5093A6}" type="pres">
      <dgm:prSet presAssocID="{8A059419-0010-4E99-AFD1-F4128C551DB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9894EE3-597B-4C39-B910-68775002E344}" type="pres">
      <dgm:prSet presAssocID="{2D53AA7C-5541-4D51-A132-F9763C1AFB55}" presName="linNode" presStyleCnt="0"/>
      <dgm:spPr/>
    </dgm:pt>
    <dgm:pt modelId="{ADBBBA91-D91A-4687-8C71-8181AFC6488C}" type="pres">
      <dgm:prSet presAssocID="{2D53AA7C-5541-4D51-A132-F9763C1AFB55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9548CD5-1669-49A9-A892-E9A1093E1F03}" type="pres">
      <dgm:prSet presAssocID="{2D53AA7C-5541-4D51-A132-F9763C1AFB55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D45A5A4-C300-4A16-9487-BDDB0281AF69}" type="presOf" srcId="{8A059419-0010-4E99-AFD1-F4128C551DBA}" destId="{C71E1EBB-83B5-41AE-890E-4F41AE5093A6}" srcOrd="0" destOrd="0" presId="urn:microsoft.com/office/officeart/2005/8/layout/vList5"/>
    <dgm:cxn modelId="{87092FB7-6289-4334-AFF3-7F3E2E1AFB53}" srcId="{2D53AA7C-5541-4D51-A132-F9763C1AFB55}" destId="{182CB197-3793-470A-94D8-A297899F58C1}" srcOrd="3" destOrd="0" parTransId="{AA5710A0-C2E4-4023-B5F5-8394C516EB1A}" sibTransId="{2FD4EA8F-08C7-48C2-AC4C-3DD9DD98E128}"/>
    <dgm:cxn modelId="{52FF9BF7-B9BF-4CC7-84EF-8941CD78F4BD}" type="presOf" srcId="{2E4E65E8-B951-486A-BFBE-C8124F22CC94}" destId="{C9548CD5-1669-49A9-A892-E9A1093E1F03}" srcOrd="0" destOrd="1" presId="urn:microsoft.com/office/officeart/2005/8/layout/vList5"/>
    <dgm:cxn modelId="{E6A5D0B4-5A1E-467C-9EF5-29E9C5B417A4}" type="presOf" srcId="{2D53AA7C-5541-4D51-A132-F9763C1AFB55}" destId="{ADBBBA91-D91A-4687-8C71-8181AFC6488C}" srcOrd="0" destOrd="0" presId="urn:microsoft.com/office/officeart/2005/8/layout/vList5"/>
    <dgm:cxn modelId="{AB649CD3-C39D-4CAD-A46E-04E0A7E210A7}" type="presOf" srcId="{182CB197-3793-470A-94D8-A297899F58C1}" destId="{C9548CD5-1669-49A9-A892-E9A1093E1F03}" srcOrd="0" destOrd="3" presId="urn:microsoft.com/office/officeart/2005/8/layout/vList5"/>
    <dgm:cxn modelId="{86217C94-F5E8-49B3-89F1-AF1AE290BA8E}" type="presOf" srcId="{F3975822-3674-47F6-8427-01CF64FFDB4F}" destId="{C9548CD5-1669-49A9-A892-E9A1093E1F03}" srcOrd="0" destOrd="0" presId="urn:microsoft.com/office/officeart/2005/8/layout/vList5"/>
    <dgm:cxn modelId="{CF6E9ADE-4A81-453F-A2D9-85BFAE26C4A6}" srcId="{2D53AA7C-5541-4D51-A132-F9763C1AFB55}" destId="{F3975822-3674-47F6-8427-01CF64FFDB4F}" srcOrd="0" destOrd="0" parTransId="{A0A27195-C521-40B8-B954-0A24706717F0}" sibTransId="{A256471F-2F46-49CE-B65F-431448BDB984}"/>
    <dgm:cxn modelId="{CAD3C922-667B-4595-84DB-CB306B287C67}" srcId="{8A059419-0010-4E99-AFD1-F4128C551DBA}" destId="{2D53AA7C-5541-4D51-A132-F9763C1AFB55}" srcOrd="0" destOrd="0" parTransId="{1FA2EB20-9197-40A1-BA97-1F08DDF00041}" sibTransId="{6A327705-DA84-4ED2-ACAB-27D59D8D362A}"/>
    <dgm:cxn modelId="{4B503A76-6FCD-46D2-BC0A-34660206286E}" type="presOf" srcId="{244EE54C-CCAE-4ECD-ABBE-3560A96A8A04}" destId="{C9548CD5-1669-49A9-A892-E9A1093E1F03}" srcOrd="0" destOrd="2" presId="urn:microsoft.com/office/officeart/2005/8/layout/vList5"/>
    <dgm:cxn modelId="{CD97D810-F2AC-44B7-A935-08D659C94509}" srcId="{2D53AA7C-5541-4D51-A132-F9763C1AFB55}" destId="{2E4E65E8-B951-486A-BFBE-C8124F22CC94}" srcOrd="1" destOrd="0" parTransId="{17165330-2DC6-40B7-AAFF-82B9D636D7A4}" sibTransId="{6C1AF443-118C-4A35-A3A3-41F15F37B81A}"/>
    <dgm:cxn modelId="{B1CC5897-70E9-405D-9DD8-A6D4290EC3C7}" srcId="{2D53AA7C-5541-4D51-A132-F9763C1AFB55}" destId="{244EE54C-CCAE-4ECD-ABBE-3560A96A8A04}" srcOrd="2" destOrd="0" parTransId="{E20223F3-3CEE-454F-BC84-C5458F28E28E}" sibTransId="{1E7F05D4-2C6A-4471-9BFF-3EAB6600051F}"/>
    <dgm:cxn modelId="{8A692C7D-48BF-440C-8AC2-05485F8D25B4}" type="presParOf" srcId="{C71E1EBB-83B5-41AE-890E-4F41AE5093A6}" destId="{F9894EE3-597B-4C39-B910-68775002E344}" srcOrd="0" destOrd="0" presId="urn:microsoft.com/office/officeart/2005/8/layout/vList5"/>
    <dgm:cxn modelId="{778DF6EB-FBF5-4DFB-9EEE-529E86116045}" type="presParOf" srcId="{F9894EE3-597B-4C39-B910-68775002E344}" destId="{ADBBBA91-D91A-4687-8C71-8181AFC6488C}" srcOrd="0" destOrd="0" presId="urn:microsoft.com/office/officeart/2005/8/layout/vList5"/>
    <dgm:cxn modelId="{75475818-86CD-469A-A8D7-CB9B683602E5}" type="presParOf" srcId="{F9894EE3-597B-4C39-B910-68775002E344}" destId="{C9548CD5-1669-49A9-A892-E9A1093E1F0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C64889-E97F-404B-9946-7CDA080653E5}" type="datetimeFigureOut">
              <a:rPr lang="en-GB" smtClean="0"/>
              <a:pPr/>
              <a:t>14/04/2014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6D41E9-3491-47ED-BF12-AF7A9B6C919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6066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14526E-31AC-4231-B05A-A4816160ED4F}" type="datetimeFigureOut">
              <a:rPr lang="en-GB" smtClean="0"/>
              <a:pPr/>
              <a:t>14/04/2014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D5446E-14C0-4AB4-B765-C12DF990909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5119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5446E-14C0-4AB4-B765-C12DF990909C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5446E-14C0-4AB4-B765-C12DF990909C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My job = to turn</a:t>
            </a:r>
            <a:r>
              <a:rPr lang="en-GB" baseline="0" dirty="0" smtClean="0"/>
              <a:t> these content suggestions into an interactive, online, 5 week course. I had to make / find the </a:t>
            </a:r>
            <a:r>
              <a:rPr lang="en-GB" b="1" baseline="0" dirty="0" smtClean="0"/>
              <a:t>learning resources</a:t>
            </a:r>
            <a:r>
              <a:rPr lang="en-GB" baseline="0" dirty="0" smtClean="0"/>
              <a:t> (the materials), think about the </a:t>
            </a:r>
            <a:r>
              <a:rPr lang="en-GB" b="1" baseline="0" dirty="0" smtClean="0"/>
              <a:t>learning activities, </a:t>
            </a:r>
            <a:r>
              <a:rPr lang="en-GB" baseline="0" dirty="0" smtClean="0"/>
              <a:t>and create opportunities for online </a:t>
            </a:r>
            <a:r>
              <a:rPr lang="en-GB" b="1" baseline="0" dirty="0" smtClean="0"/>
              <a:t>communication</a:t>
            </a:r>
            <a:r>
              <a:rPr lang="en-GB" baseline="0" dirty="0" smtClean="0"/>
              <a:t>. </a:t>
            </a:r>
          </a:p>
          <a:p>
            <a:r>
              <a:rPr lang="en-GB" baseline="0" dirty="0" smtClean="0"/>
              <a:t>Before this I had to think about the overall structure of the course. </a:t>
            </a:r>
          </a:p>
          <a:p>
            <a:r>
              <a:rPr lang="en-GB" baseline="0" dirty="0" smtClean="0"/>
              <a:t>This section of the presentation will talk through some of the issues involved in turning this suggested content into an online course = </a:t>
            </a:r>
            <a:r>
              <a:rPr lang="en-GB" b="1" baseline="0" dirty="0" smtClean="0"/>
              <a:t>materials production</a:t>
            </a:r>
            <a:r>
              <a:rPr lang="en-GB" baseline="0" dirty="0" smtClean="0"/>
              <a:t>. </a:t>
            </a:r>
          </a:p>
          <a:p>
            <a:r>
              <a:rPr lang="en-GB" baseline="0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5446E-14C0-4AB4-B765-C12DF990909C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baseline="0" dirty="0" smtClean="0"/>
              <a:t>The vision.</a:t>
            </a:r>
          </a:p>
          <a:p>
            <a:r>
              <a:rPr lang="en-GB" baseline="0" dirty="0" smtClean="0"/>
              <a:t>Whole group communication (institution); small teaching group communication; individual study; tutor feedback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CEE4BD-DFCE-4BCF-AB9F-85E44BE84529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Again, variety – some existing</a:t>
            </a:r>
            <a:r>
              <a:rPr lang="en-GB" baseline="0" dirty="0" smtClean="0"/>
              <a:t> materials, adapted; some new materials made; some materials found and linked to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5446E-14C0-4AB4-B765-C12DF990909C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11401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All</a:t>
            </a:r>
            <a:r>
              <a:rPr lang="en-GB" baseline="0" dirty="0" smtClean="0"/>
              <a:t> the weeks are organised in a similar way. Repetition.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5446E-14C0-4AB4-B765-C12DF990909C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5446E-14C0-4AB4-B765-C12DF990909C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5446E-14C0-4AB4-B765-C12DF990909C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5446E-14C0-4AB4-B765-C12DF990909C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5446E-14C0-4AB4-B765-C12DF990909C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5446E-14C0-4AB4-B765-C12DF990909C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5446E-14C0-4AB4-B765-C12DF990909C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5446E-14C0-4AB4-B765-C12DF990909C}" type="slidenum">
              <a:rPr lang="en-GB" smtClean="0"/>
              <a:pPr/>
              <a:t>20</a:t>
            </a:fld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5446E-14C0-4AB4-B765-C12DF990909C}" type="slidenum">
              <a:rPr lang="en-GB" smtClean="0"/>
              <a:pPr/>
              <a:t>21</a:t>
            </a:fld>
            <a:endParaRPr lang="en-GB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5446E-14C0-4AB4-B765-C12DF990909C}" type="slidenum">
              <a:rPr lang="en-GB" smtClean="0"/>
              <a:pPr/>
              <a:t>22</a:t>
            </a:fld>
            <a:endParaRPr lang="en-GB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5446E-14C0-4AB4-B765-C12DF990909C}" type="slidenum">
              <a:rPr lang="en-GB" smtClean="0"/>
              <a:pPr/>
              <a:t>23</a:t>
            </a:fld>
            <a:endParaRPr lang="en-GB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5446E-14C0-4AB4-B765-C12DF990909C}" type="slidenum">
              <a:rPr lang="en-GB" smtClean="0"/>
              <a:pPr/>
              <a:t>24</a:t>
            </a:fld>
            <a:endParaRPr lang="en-GB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5446E-14C0-4AB4-B765-C12DF990909C}" type="slidenum">
              <a:rPr lang="en-GB" smtClean="0"/>
              <a:pPr/>
              <a:t>25</a:t>
            </a:fld>
            <a:endParaRPr lang="en-GB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5446E-14C0-4AB4-B765-C12DF990909C}" type="slidenum">
              <a:rPr lang="en-GB" smtClean="0"/>
              <a:pPr/>
              <a:t>26</a:t>
            </a:fld>
            <a:endParaRPr lang="en-GB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B0730E-6947-49D2-81A9-B8F100FE410B}" type="slidenum">
              <a:rPr lang="en-GB" smtClean="0"/>
              <a:pPr>
                <a:defRPr/>
              </a:pPr>
              <a:t>27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5446E-14C0-4AB4-B765-C12DF990909C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5446E-14C0-4AB4-B765-C12DF990909C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5446E-14C0-4AB4-B765-C12DF990909C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5446E-14C0-4AB4-B765-C12DF990909C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5446E-14C0-4AB4-B765-C12DF990909C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FD3F1A-B1D4-4173-B66E-21CA362AC129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5446E-14C0-4AB4-B765-C12DF990909C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005AE-A830-4EAE-92DB-DC7CF4B3DBE5}" type="datetimeFigureOut">
              <a:rPr lang="en-GB" smtClean="0"/>
              <a:pPr/>
              <a:t>14/04/2014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6C0A8-7677-45C9-A0FD-AC110882C2D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005AE-A830-4EAE-92DB-DC7CF4B3DBE5}" type="datetimeFigureOut">
              <a:rPr lang="en-GB" smtClean="0"/>
              <a:pPr/>
              <a:t>14/04/2014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6C0A8-7677-45C9-A0FD-AC110882C2D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005AE-A830-4EAE-92DB-DC7CF4B3DBE5}" type="datetimeFigureOut">
              <a:rPr lang="en-GB" smtClean="0"/>
              <a:pPr/>
              <a:t>14/04/2014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6C0A8-7677-45C9-A0FD-AC110882C2D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005AE-A830-4EAE-92DB-DC7CF4B3DBE5}" type="datetimeFigureOut">
              <a:rPr lang="en-GB" smtClean="0"/>
              <a:pPr/>
              <a:t>14/04/2014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6C0A8-7677-45C9-A0FD-AC110882C2D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005AE-A830-4EAE-92DB-DC7CF4B3DBE5}" type="datetimeFigureOut">
              <a:rPr lang="en-GB" smtClean="0"/>
              <a:pPr/>
              <a:t>14/04/2014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6C0A8-7677-45C9-A0FD-AC110882C2D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005AE-A830-4EAE-92DB-DC7CF4B3DBE5}" type="datetimeFigureOut">
              <a:rPr lang="en-GB" smtClean="0"/>
              <a:pPr/>
              <a:t>14/04/2014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6C0A8-7677-45C9-A0FD-AC110882C2D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005AE-A830-4EAE-92DB-DC7CF4B3DBE5}" type="datetimeFigureOut">
              <a:rPr lang="en-GB" smtClean="0"/>
              <a:pPr/>
              <a:t>14/04/2014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6C0A8-7677-45C9-A0FD-AC110882C2D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005AE-A830-4EAE-92DB-DC7CF4B3DBE5}" type="datetimeFigureOut">
              <a:rPr lang="en-GB" smtClean="0"/>
              <a:pPr/>
              <a:t>14/04/2014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6C0A8-7677-45C9-A0FD-AC110882C2D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005AE-A830-4EAE-92DB-DC7CF4B3DBE5}" type="datetimeFigureOut">
              <a:rPr lang="en-GB" smtClean="0"/>
              <a:pPr/>
              <a:t>14/04/2014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6C0A8-7677-45C9-A0FD-AC110882C2D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005AE-A830-4EAE-92DB-DC7CF4B3DBE5}" type="datetimeFigureOut">
              <a:rPr lang="en-GB" smtClean="0"/>
              <a:pPr/>
              <a:t>14/04/2014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6C0A8-7677-45C9-A0FD-AC110882C2D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005AE-A830-4EAE-92DB-DC7CF4B3DBE5}" type="datetimeFigureOut">
              <a:rPr lang="en-GB" smtClean="0"/>
              <a:pPr/>
              <a:t>14/04/2014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6C0A8-7677-45C9-A0FD-AC110882C2D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005AE-A830-4EAE-92DB-DC7CF4B3DBE5}" type="datetimeFigureOut">
              <a:rPr lang="en-GB" smtClean="0"/>
              <a:pPr/>
              <a:t>14/04/2014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B6C0A8-7677-45C9-A0FD-AC110882C2D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2259682"/>
          </a:xfrm>
        </p:spPr>
        <p:txBody>
          <a:bodyPr>
            <a:noAutofit/>
          </a:bodyPr>
          <a:lstStyle/>
          <a:p>
            <a:r>
              <a:rPr lang="en-GB" sz="2800" b="1" cap="all" dirty="0" smtClean="0"/>
              <a:t>Developing a pre-sessional English course for international </a:t>
            </a:r>
            <a:r>
              <a:rPr lang="en-GB" sz="2800" b="1" cap="all" dirty="0" err="1" smtClean="0"/>
              <a:t>dL</a:t>
            </a:r>
            <a:r>
              <a:rPr lang="en-GB" sz="2800" b="1" cap="all" dirty="0" smtClean="0"/>
              <a:t> students: 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b="1" cap="all" dirty="0" smtClean="0"/>
              <a:t>a case of E-</a:t>
            </a:r>
            <a:r>
              <a:rPr lang="en-GB" sz="2800" b="1" cap="all" dirty="0" err="1" smtClean="0"/>
              <a:t>volution</a:t>
            </a:r>
            <a:endParaRPr lang="en-GB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80656"/>
            <a:ext cx="6400800" cy="1752600"/>
          </a:xfrm>
        </p:spPr>
        <p:txBody>
          <a:bodyPr>
            <a:normAutofit/>
          </a:bodyPr>
          <a:lstStyle/>
          <a:p>
            <a:r>
              <a:rPr lang="en-GB" sz="2800" dirty="0" smtClean="0">
                <a:solidFill>
                  <a:schemeClr val="tx1"/>
                </a:solidFill>
              </a:rPr>
              <a:t>Tony Lynch</a:t>
            </a:r>
          </a:p>
          <a:p>
            <a:r>
              <a:rPr lang="en-GB" sz="2800" dirty="0" smtClean="0">
                <a:solidFill>
                  <a:schemeClr val="tx1"/>
                </a:solidFill>
              </a:rPr>
              <a:t>English Language Teaching Centre (ELTC)</a:t>
            </a:r>
          </a:p>
          <a:p>
            <a:r>
              <a:rPr lang="en-GB" sz="2800" dirty="0" smtClean="0">
                <a:solidFill>
                  <a:schemeClr val="tx1"/>
                </a:solidFill>
              </a:rPr>
              <a:t>University of Edinburgh</a:t>
            </a:r>
            <a:endParaRPr lang="en-GB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Priorities from reading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Pre-sessional ODL students should practise  ‘enabling’ on-screen communication</a:t>
            </a:r>
          </a:p>
          <a:p>
            <a:r>
              <a:rPr lang="en-GB" dirty="0" smtClean="0"/>
              <a:t>Different styles of interaction: Chat, Discussion, more formal texts (staff)</a:t>
            </a:r>
          </a:p>
          <a:p>
            <a:r>
              <a:rPr lang="en-GB" dirty="0"/>
              <a:t>Peer discussion as scaffolding for writing</a:t>
            </a:r>
          </a:p>
          <a:p>
            <a:r>
              <a:rPr lang="en-GB" dirty="0" smtClean="0"/>
              <a:t>Awareness-raising about local expectations – e.g. netiquette, critical thinking</a:t>
            </a:r>
          </a:p>
        </p:txBody>
      </p:sp>
    </p:spTree>
    <p:extLst>
      <p:ext uri="{BB962C8B-B14F-4D97-AF65-F5344CB8AC3E}">
        <p14:creationId xmlns:p14="http://schemas.microsoft.com/office/powerpoint/2010/main" val="1327496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/>
          <a:p>
            <a:r>
              <a:rPr lang="en-GB" dirty="0" smtClean="0"/>
              <a:t>OPAL (re)design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GB" dirty="0" smtClean="0">
                <a:solidFill>
                  <a:srgbClr val="0000FF"/>
                </a:solidFill>
              </a:rPr>
              <a:t>Introduction to e-Learning </a:t>
            </a:r>
          </a:p>
          <a:p>
            <a:pPr marL="971550" lvl="1" indent="-514350">
              <a:buNone/>
            </a:pPr>
            <a:r>
              <a:rPr lang="en-GB" dirty="0" smtClean="0"/>
              <a:t>    self-introduction, collaboration, Net as academic resource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 smtClean="0">
                <a:solidFill>
                  <a:srgbClr val="0000FF"/>
                </a:solidFill>
              </a:rPr>
              <a:t>Online Academic Communication</a:t>
            </a:r>
            <a:r>
              <a:rPr lang="en-GB" dirty="0" smtClean="0"/>
              <a:t> </a:t>
            </a:r>
          </a:p>
          <a:p>
            <a:pPr marL="971550" lvl="1" indent="-514350">
              <a:buNone/>
            </a:pPr>
            <a:r>
              <a:rPr lang="en-GB" dirty="0" smtClean="0"/>
              <a:t>    netiquette; styles for Chat, Discussion, emails to staff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 smtClean="0">
                <a:solidFill>
                  <a:srgbClr val="0000FF"/>
                </a:solidFill>
              </a:rPr>
              <a:t>Exploring Academic Language in Your Field</a:t>
            </a:r>
            <a:r>
              <a:rPr lang="en-GB" dirty="0" smtClean="0"/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 smtClean="0">
                <a:solidFill>
                  <a:srgbClr val="0000FF"/>
                </a:solidFill>
              </a:rPr>
              <a:t>Critical Reading and Writing</a:t>
            </a:r>
            <a:r>
              <a:rPr lang="en-GB" dirty="0" smtClean="0"/>
              <a:t> </a:t>
            </a:r>
          </a:p>
          <a:p>
            <a:pPr marL="971550" lvl="1" indent="-514350">
              <a:buNone/>
            </a:pPr>
            <a:r>
              <a:rPr lang="en-GB" dirty="0" smtClean="0"/>
              <a:t>    evaluation, citation, acknowledgment (plagiarism)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 smtClean="0">
                <a:solidFill>
                  <a:srgbClr val="0000FF"/>
                </a:solidFill>
              </a:rPr>
              <a:t>e-Tools for Academic Writing</a:t>
            </a:r>
            <a:r>
              <a:rPr lang="en-GB" dirty="0" smtClean="0"/>
              <a:t>  </a:t>
            </a:r>
          </a:p>
          <a:p>
            <a:pPr marL="971550" lvl="1" indent="-514350">
              <a:buNone/>
            </a:pPr>
            <a:r>
              <a:rPr lang="en-GB" dirty="0" smtClean="0"/>
              <a:t>   reference tools in Word,</a:t>
            </a:r>
            <a:r>
              <a:rPr lang="en-GB" i="1" dirty="0" smtClean="0"/>
              <a:t> Academic Phrase Bank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Spaces &amp; activities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347788"/>
            <a:ext cx="6769744" cy="4889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30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Materials</a:t>
            </a:r>
            <a:endParaRPr lang="en-GB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016906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58430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998984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solidFill>
                  <a:srgbClr val="FF0000"/>
                </a:solidFill>
              </a:rPr>
              <a:t>Week 3: Exploring Academic Language </a:t>
            </a:r>
            <a:endParaRPr lang="en-GB" sz="3600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41987"/>
          </a:xfrm>
        </p:spPr>
        <p:txBody>
          <a:bodyPr>
            <a:noAutofit/>
          </a:bodyPr>
          <a:lstStyle/>
          <a:p>
            <a:r>
              <a:rPr lang="en-GB" sz="2200" dirty="0" smtClean="0"/>
              <a:t>Test 		15</a:t>
            </a:r>
          </a:p>
          <a:p>
            <a:r>
              <a:rPr lang="en-GB" sz="2200" dirty="0" smtClean="0"/>
              <a:t>Read		5</a:t>
            </a:r>
          </a:p>
          <a:p>
            <a:r>
              <a:rPr lang="en-GB" sz="2200" dirty="0" smtClean="0"/>
              <a:t>Activity	15</a:t>
            </a:r>
          </a:p>
          <a:p>
            <a:r>
              <a:rPr lang="en-GB" sz="2200" dirty="0" smtClean="0"/>
              <a:t>Read 	10</a:t>
            </a:r>
          </a:p>
          <a:p>
            <a:r>
              <a:rPr lang="en-GB" sz="2200" dirty="0" smtClean="0">
                <a:solidFill>
                  <a:srgbClr val="0000FF"/>
                </a:solidFill>
              </a:rPr>
              <a:t>Discuss	30 </a:t>
            </a:r>
            <a:r>
              <a:rPr lang="en-GB" sz="2200" dirty="0" smtClean="0"/>
              <a:t>  Response to article on vocabulary learning </a:t>
            </a:r>
          </a:p>
          <a:p>
            <a:r>
              <a:rPr lang="en-GB" sz="2200" dirty="0" smtClean="0"/>
              <a:t>Read 	10</a:t>
            </a:r>
          </a:p>
          <a:p>
            <a:r>
              <a:rPr lang="en-GB" sz="2200" dirty="0" smtClean="0"/>
              <a:t>Activity	15</a:t>
            </a:r>
          </a:p>
          <a:p>
            <a:r>
              <a:rPr lang="en-GB" sz="2200" dirty="0" smtClean="0"/>
              <a:t>Watch	15</a:t>
            </a:r>
          </a:p>
          <a:p>
            <a:r>
              <a:rPr lang="en-GB" sz="2200" dirty="0" smtClean="0"/>
              <a:t>Activity 	30</a:t>
            </a:r>
          </a:p>
          <a:p>
            <a:r>
              <a:rPr lang="en-GB" sz="2200" dirty="0" smtClean="0">
                <a:solidFill>
                  <a:srgbClr val="0000FF"/>
                </a:solidFill>
              </a:rPr>
              <a:t>Writ Journal	60</a:t>
            </a:r>
            <a:r>
              <a:rPr lang="en-GB" sz="2200" dirty="0" smtClean="0"/>
              <a:t>   Reflection on week’s work </a:t>
            </a:r>
            <a:r>
              <a:rPr lang="en-GB" sz="2200" b="1" dirty="0" smtClean="0">
                <a:solidFill>
                  <a:srgbClr val="FF0000"/>
                </a:solidFill>
              </a:rPr>
              <a:t>→ Tutor feedback</a:t>
            </a:r>
          </a:p>
          <a:p>
            <a:r>
              <a:rPr lang="en-GB" sz="2200" dirty="0" smtClean="0">
                <a:solidFill>
                  <a:srgbClr val="0000FF"/>
                </a:solidFill>
              </a:rPr>
              <a:t>Discussion	15   </a:t>
            </a:r>
            <a:r>
              <a:rPr lang="en-GB" sz="2200" dirty="0" smtClean="0"/>
              <a:t>Response to two Qs (reflections) </a:t>
            </a:r>
          </a:p>
          <a:p>
            <a:r>
              <a:rPr lang="en-GB" sz="2200" dirty="0" smtClean="0">
                <a:solidFill>
                  <a:srgbClr val="0000FF"/>
                </a:solidFill>
              </a:rPr>
              <a:t>Chat 	10</a:t>
            </a:r>
            <a:endParaRPr lang="en-GB" sz="22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0000FF"/>
                </a:solidFill>
              </a:rPr>
              <a:t>Pilot course</a:t>
            </a:r>
            <a:endParaRPr lang="en-GB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64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Participation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/>
          <a:lstStyle/>
          <a:p>
            <a:r>
              <a:rPr lang="en-GB" dirty="0" smtClean="0"/>
              <a:t>Introduction week</a:t>
            </a:r>
          </a:p>
          <a:p>
            <a:r>
              <a:rPr lang="en-GB" dirty="0" smtClean="0"/>
              <a:t>Discussion Board weeks 1-5</a:t>
            </a:r>
          </a:p>
          <a:p>
            <a:r>
              <a:rPr lang="en-GB" dirty="0" smtClean="0"/>
              <a:t>Writing Journal weeks 1-5</a:t>
            </a:r>
          </a:p>
          <a:p>
            <a:r>
              <a:rPr lang="en-GB" dirty="0" smtClean="0"/>
              <a:t>Mid-course questionnaire</a:t>
            </a:r>
          </a:p>
          <a:p>
            <a:r>
              <a:rPr lang="en-GB" dirty="0" smtClean="0"/>
              <a:t>End-of-course Evaluation (WJ5)</a:t>
            </a:r>
          </a:p>
          <a:p>
            <a:r>
              <a:rPr lang="en-GB" dirty="0" smtClean="0"/>
              <a:t>Goodbye</a:t>
            </a:r>
          </a:p>
          <a:p>
            <a:r>
              <a:rPr lang="en-GB" dirty="0" smtClean="0"/>
              <a:t>(Chat not calculated)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358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974040"/>
              </p:ext>
            </p:extLst>
          </p:nvPr>
        </p:nvGraphicFramePr>
        <p:xfrm>
          <a:off x="1115614" y="692690"/>
          <a:ext cx="6624740" cy="5294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93015"/>
                <a:gridCol w="550083"/>
                <a:gridCol w="333216"/>
                <a:gridCol w="372790"/>
                <a:gridCol w="333216"/>
                <a:gridCol w="372790"/>
                <a:gridCol w="393368"/>
                <a:gridCol w="333216"/>
                <a:gridCol w="372790"/>
                <a:gridCol w="333216"/>
                <a:gridCol w="372790"/>
                <a:gridCol w="333216"/>
                <a:gridCol w="372790"/>
                <a:gridCol w="390203"/>
                <a:gridCol w="368041"/>
              </a:tblGrid>
              <a:tr h="532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INTRO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D1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W1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D2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W2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9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</a:rPr>
                        <a:t>MQ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D3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W3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D4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W4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D5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W5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Bye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Tot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651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Student 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</a:tr>
              <a:tr h="2651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Student 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0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9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</a:tr>
              <a:tr h="2651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Student 3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0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0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2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</a:tr>
              <a:tr h="2651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Student 4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0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10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</a:tr>
              <a:tr h="2651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Student 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0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8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</a:tr>
              <a:tr h="2651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Student 6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0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10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</a:tr>
              <a:tr h="2651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Student 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</a:tr>
              <a:tr h="2651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Student 8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0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</a:tr>
              <a:tr h="2651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Student 9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0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4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</a:tr>
              <a:tr h="2651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Student 10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12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</a:tr>
              <a:tr h="2651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Student 11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0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6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</a:tr>
              <a:tr h="2651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Student 12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</a:tr>
              <a:tr h="2651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Student 13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</a:tr>
              <a:tr h="2651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Student 14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9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</a:tr>
              <a:tr h="2651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Student 15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12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</a:tr>
              <a:tr h="2651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Student 16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5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</a:tr>
              <a:tr h="2651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15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15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12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12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12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12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12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8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10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8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12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5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353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</a:t>
            </a:r>
            <a:r>
              <a:rPr lang="en-GB" b="1" dirty="0" smtClean="0"/>
              <a:t>valuations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807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/>
              <a:t>Week 5 writing task </a:t>
            </a:r>
          </a:p>
          <a:p>
            <a:pPr marL="0" indent="0">
              <a:buNone/>
            </a:pPr>
            <a:r>
              <a:rPr lang="en-GB" dirty="0" smtClean="0"/>
              <a:t>In </a:t>
            </a:r>
            <a:r>
              <a:rPr lang="en-GB" dirty="0"/>
              <a:t>your final piece of writing, we want you to evaluate </a:t>
            </a:r>
            <a:r>
              <a:rPr lang="en-GB" dirty="0" smtClean="0"/>
              <a:t>OPAL. </a:t>
            </a:r>
            <a:r>
              <a:rPr lang="en-GB" dirty="0"/>
              <a:t>You should include the following:</a:t>
            </a:r>
          </a:p>
          <a:p>
            <a:pPr lvl="0"/>
            <a:r>
              <a:rPr lang="en-GB" b="1" dirty="0" smtClean="0"/>
              <a:t>summary</a:t>
            </a:r>
            <a:r>
              <a:rPr lang="en-GB" dirty="0" smtClean="0"/>
              <a:t> </a:t>
            </a:r>
            <a:r>
              <a:rPr lang="en-GB" dirty="0"/>
              <a:t>of what you </a:t>
            </a:r>
            <a:r>
              <a:rPr lang="en-GB" dirty="0" smtClean="0"/>
              <a:t>have done </a:t>
            </a:r>
            <a:r>
              <a:rPr lang="en-GB" dirty="0"/>
              <a:t>and </a:t>
            </a:r>
            <a:r>
              <a:rPr lang="en-GB" dirty="0" smtClean="0"/>
              <a:t>learned</a:t>
            </a:r>
            <a:endParaRPr lang="en-GB" dirty="0"/>
          </a:p>
          <a:p>
            <a:pPr lvl="0"/>
            <a:r>
              <a:rPr lang="en-GB" b="1" dirty="0" smtClean="0"/>
              <a:t>evaluation</a:t>
            </a:r>
            <a:r>
              <a:rPr lang="en-GB" dirty="0" smtClean="0"/>
              <a:t> </a:t>
            </a:r>
            <a:r>
              <a:rPr lang="en-GB" dirty="0"/>
              <a:t>of the course </a:t>
            </a:r>
            <a:r>
              <a:rPr lang="en-GB" dirty="0" smtClean="0"/>
              <a:t>(positive </a:t>
            </a:r>
            <a:r>
              <a:rPr lang="en-GB" dirty="0"/>
              <a:t>and </a:t>
            </a:r>
            <a:r>
              <a:rPr lang="en-GB" dirty="0" smtClean="0"/>
              <a:t>negative)</a:t>
            </a:r>
            <a:endParaRPr lang="en-GB" dirty="0"/>
          </a:p>
          <a:p>
            <a:pPr lvl="0"/>
            <a:r>
              <a:rPr lang="en-GB" b="1" dirty="0" smtClean="0"/>
              <a:t>recommendations</a:t>
            </a:r>
            <a:r>
              <a:rPr lang="en-GB" dirty="0" smtClean="0"/>
              <a:t> </a:t>
            </a:r>
            <a:r>
              <a:rPr lang="en-GB" dirty="0"/>
              <a:t>for future </a:t>
            </a:r>
            <a:r>
              <a:rPr lang="en-GB" dirty="0" smtClean="0"/>
              <a:t>(</a:t>
            </a:r>
            <a:r>
              <a:rPr lang="en-GB" dirty="0"/>
              <a:t>would you suggest any changes?)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281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/>
          <a:lstStyle/>
          <a:p>
            <a:r>
              <a:rPr lang="en-GB" dirty="0" smtClean="0">
                <a:solidFill>
                  <a:srgbClr val="0000FF"/>
                </a:solidFill>
              </a:rPr>
              <a:t>Background</a:t>
            </a:r>
          </a:p>
          <a:p>
            <a:r>
              <a:rPr lang="en-GB" dirty="0" smtClean="0">
                <a:solidFill>
                  <a:srgbClr val="0000FF"/>
                </a:solidFill>
              </a:rPr>
              <a:t>Research and design</a:t>
            </a:r>
          </a:p>
          <a:p>
            <a:r>
              <a:rPr lang="en-GB" dirty="0" smtClean="0">
                <a:solidFill>
                  <a:srgbClr val="0000FF"/>
                </a:solidFill>
              </a:rPr>
              <a:t>Materials  </a:t>
            </a:r>
          </a:p>
          <a:p>
            <a:r>
              <a:rPr lang="en-GB" dirty="0" smtClean="0">
                <a:solidFill>
                  <a:srgbClr val="0000FF"/>
                </a:solidFill>
              </a:rPr>
              <a:t>Pilot course: participation and evaluation</a:t>
            </a:r>
          </a:p>
          <a:p>
            <a:r>
              <a:rPr lang="en-GB" dirty="0" smtClean="0">
                <a:solidFill>
                  <a:srgbClr val="0000FF"/>
                </a:solidFill>
              </a:rPr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331007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Students’ comments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Positive				79</a:t>
            </a:r>
          </a:p>
          <a:p>
            <a:r>
              <a:rPr lang="en-GB" dirty="0" smtClean="0"/>
              <a:t>Negative 			  6</a:t>
            </a:r>
          </a:p>
          <a:p>
            <a:r>
              <a:rPr lang="en-GB" dirty="0" smtClean="0"/>
              <a:t>Recommendations               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700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3608" y="764704"/>
            <a:ext cx="640871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ea typeface="Calibri"/>
                <a:cs typeface="Times New Roman"/>
              </a:rPr>
              <a:t>what we had here was a </a:t>
            </a:r>
            <a:r>
              <a:rPr lang="en-GB" sz="2800" dirty="0">
                <a:highlight>
                  <a:srgbClr val="FFFF00"/>
                </a:highlight>
                <a:ea typeface="Calibri"/>
                <a:cs typeface="Times New Roman"/>
              </a:rPr>
              <a:t>vibrant academic discussion</a:t>
            </a:r>
            <a:r>
              <a:rPr lang="en-GB" sz="2800" dirty="0">
                <a:ea typeface="Calibri"/>
                <a:cs typeface="Times New Roman"/>
              </a:rPr>
              <a:t> forum, and it was </a:t>
            </a:r>
            <a:r>
              <a:rPr lang="en-GB" sz="2800" dirty="0">
                <a:highlight>
                  <a:srgbClr val="FFFF00"/>
                </a:highlight>
                <a:ea typeface="Calibri"/>
                <a:cs typeface="Times New Roman"/>
              </a:rPr>
              <a:t>fun</a:t>
            </a:r>
            <a:r>
              <a:rPr lang="en-GB" sz="2800" dirty="0">
                <a:ea typeface="Calibri"/>
                <a:cs typeface="Times New Roman"/>
              </a:rPr>
              <a:t> indeed. On a personal level, it </a:t>
            </a:r>
            <a:r>
              <a:rPr lang="en-GB" sz="2800" dirty="0">
                <a:highlight>
                  <a:srgbClr val="FFFF00"/>
                </a:highlight>
                <a:ea typeface="Calibri"/>
                <a:cs typeface="Times New Roman"/>
              </a:rPr>
              <a:t>helped to sharpen my analytical and critical thinking skills</a:t>
            </a:r>
            <a:r>
              <a:rPr lang="en-GB" sz="2800" dirty="0">
                <a:ea typeface="Calibri"/>
                <a:cs typeface="Times New Roman"/>
              </a:rPr>
              <a:t>. I also discovered </a:t>
            </a:r>
            <a:r>
              <a:rPr lang="en-GB" sz="2800" dirty="0">
                <a:highlight>
                  <a:srgbClr val="FFFF00"/>
                </a:highlight>
                <a:ea typeface="Calibri"/>
                <a:cs typeface="Times New Roman"/>
              </a:rPr>
              <a:t>how to read critically</a:t>
            </a:r>
            <a:r>
              <a:rPr lang="en-GB" sz="2800" dirty="0">
                <a:ea typeface="Calibri"/>
                <a:cs typeface="Times New Roman"/>
              </a:rPr>
              <a:t>. In all, I found these aspects more interesting because they challenged my intellect and also </a:t>
            </a:r>
            <a:r>
              <a:rPr lang="en-GB" sz="2800" dirty="0">
                <a:highlight>
                  <a:srgbClr val="FFFF00"/>
                </a:highlight>
                <a:ea typeface="Calibri"/>
                <a:cs typeface="Times New Roman"/>
              </a:rPr>
              <a:t>recognized my individuality as not just a student among multitudes of students; but more like a student with a voice</a:t>
            </a:r>
            <a:r>
              <a:rPr lang="en-GB" sz="2800" dirty="0">
                <a:ea typeface="Calibri"/>
                <a:cs typeface="Times New Roman"/>
              </a:rPr>
              <a:t>, who is capable of having and expressing his opinions to the entire academic community. How nice!</a:t>
            </a:r>
            <a:br>
              <a:rPr lang="en-GB" sz="2800" dirty="0">
                <a:ea typeface="Calibri"/>
                <a:cs typeface="Times New Roman"/>
              </a:rPr>
            </a:b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56393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71600" y="908720"/>
            <a:ext cx="6408712" cy="5016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2800" dirty="0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On the whole, my evaluation of the course is </a:t>
            </a:r>
            <a:r>
              <a:rPr lang="en-GB" sz="2800" dirty="0">
                <a:solidFill>
                  <a:srgbClr val="444444"/>
                </a:solidFill>
                <a:highlight>
                  <a:srgbClr val="FFFF00"/>
                </a:highlight>
                <a:latin typeface="Times New Roman"/>
                <a:ea typeface="Times New Roman"/>
                <a:cs typeface="Times New Roman"/>
              </a:rPr>
              <a:t>a very positive one because it met all my expectations personally and academically</a:t>
            </a:r>
            <a:r>
              <a:rPr lang="en-GB" sz="2800" dirty="0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 and for this reason, I give kudos to the course organizers and instructors. In particular, I liked the </a:t>
            </a:r>
            <a:r>
              <a:rPr lang="en-GB" sz="2800" dirty="0">
                <a:solidFill>
                  <a:srgbClr val="444444"/>
                </a:solidFill>
                <a:highlight>
                  <a:srgbClr val="FFFF00"/>
                </a:highlight>
                <a:latin typeface="Times New Roman"/>
                <a:ea typeface="Times New Roman"/>
                <a:cs typeface="Times New Roman"/>
              </a:rPr>
              <a:t>encouraging attitude</a:t>
            </a:r>
            <a:r>
              <a:rPr lang="en-GB" sz="2800" dirty="0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 of the instructors, who maintained a positive outlook throughout the course and always </a:t>
            </a:r>
            <a:r>
              <a:rPr lang="en-GB" sz="2800" dirty="0">
                <a:solidFill>
                  <a:srgbClr val="444444"/>
                </a:solidFill>
                <a:highlight>
                  <a:srgbClr val="FFFF00"/>
                </a:highlight>
                <a:latin typeface="Times New Roman"/>
                <a:ea typeface="Times New Roman"/>
                <a:cs typeface="Times New Roman"/>
              </a:rPr>
              <a:t>challenged the students to do more, and be more.</a:t>
            </a:r>
            <a:endParaRPr lang="en-GB" sz="28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7113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980728"/>
            <a:ext cx="7200800" cy="5366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2800" dirty="0">
                <a:ea typeface="Calibri"/>
                <a:cs typeface="Times New Roman"/>
              </a:rPr>
              <a:t>I have had </a:t>
            </a:r>
            <a:r>
              <a:rPr lang="en-GB" sz="2800" dirty="0">
                <a:highlight>
                  <a:srgbClr val="FFFF00"/>
                </a:highlight>
                <a:ea typeface="Calibri"/>
                <a:cs typeface="Times New Roman"/>
              </a:rPr>
              <a:t>the most educative journey</a:t>
            </a:r>
            <a:r>
              <a:rPr lang="en-GB" sz="2800" dirty="0">
                <a:ea typeface="Calibri"/>
                <a:cs typeface="Times New Roman"/>
              </a:rPr>
              <a:t> with OPAL. </a:t>
            </a:r>
            <a:r>
              <a:rPr lang="en-GB" sz="2800" dirty="0">
                <a:highlight>
                  <a:srgbClr val="00FFFF"/>
                </a:highlight>
                <a:ea typeface="Calibri"/>
                <a:cs typeface="Times New Roman"/>
              </a:rPr>
              <a:t>When it started, I did not think much of it.</a:t>
            </a:r>
            <a:r>
              <a:rPr lang="en-GB" sz="2800" dirty="0">
                <a:ea typeface="Calibri"/>
                <a:cs typeface="Times New Roman"/>
              </a:rPr>
              <a:t> The first week was </a:t>
            </a:r>
            <a:r>
              <a:rPr lang="en-GB" sz="2800" dirty="0">
                <a:highlight>
                  <a:srgbClr val="00FFFF"/>
                </a:highlight>
                <a:ea typeface="Calibri"/>
                <a:cs typeface="Times New Roman"/>
              </a:rPr>
              <a:t>simple</a:t>
            </a:r>
            <a:r>
              <a:rPr lang="en-GB" sz="2800" dirty="0">
                <a:ea typeface="Calibri"/>
                <a:cs typeface="Times New Roman"/>
              </a:rPr>
              <a:t> and it </a:t>
            </a:r>
            <a:r>
              <a:rPr lang="en-GB" sz="2800" dirty="0">
                <a:highlight>
                  <a:srgbClr val="00FFFF"/>
                </a:highlight>
                <a:ea typeface="Calibri"/>
                <a:cs typeface="Times New Roman"/>
              </a:rPr>
              <a:t>did not appear like there was any academic work</a:t>
            </a:r>
            <a:r>
              <a:rPr lang="en-GB" sz="2800" dirty="0">
                <a:ea typeface="Calibri"/>
                <a:cs typeface="Times New Roman"/>
              </a:rPr>
              <a:t>. However, as the weeks progressed, it became </a:t>
            </a:r>
            <a:r>
              <a:rPr lang="en-GB" sz="2800" dirty="0">
                <a:highlight>
                  <a:srgbClr val="FFFF00"/>
                </a:highlight>
                <a:ea typeface="Calibri"/>
                <a:cs typeface="Times New Roman"/>
              </a:rPr>
              <a:t>more challenging</a:t>
            </a:r>
            <a:r>
              <a:rPr lang="en-GB" sz="2800" dirty="0">
                <a:ea typeface="Calibri"/>
                <a:cs typeface="Times New Roman"/>
              </a:rPr>
              <a:t> and it involved </a:t>
            </a:r>
            <a:r>
              <a:rPr lang="en-GB" sz="2800" dirty="0">
                <a:highlight>
                  <a:srgbClr val="FFFF00"/>
                </a:highlight>
                <a:ea typeface="Calibri"/>
                <a:cs typeface="Times New Roman"/>
              </a:rPr>
              <a:t>thinking at an intellectual level</a:t>
            </a:r>
            <a:r>
              <a:rPr lang="en-GB" sz="2800" dirty="0">
                <a:ea typeface="Calibri"/>
                <a:cs typeface="Times New Roman"/>
              </a:rPr>
              <a:t>. I am </a:t>
            </a:r>
            <a:r>
              <a:rPr lang="en-GB" sz="2800" dirty="0">
                <a:highlight>
                  <a:srgbClr val="FFFF00"/>
                </a:highlight>
                <a:ea typeface="Calibri"/>
                <a:cs typeface="Times New Roman"/>
              </a:rPr>
              <a:t>glad it was designed that way</a:t>
            </a:r>
            <a:r>
              <a:rPr lang="en-GB" sz="2800" dirty="0">
                <a:ea typeface="Calibri"/>
                <a:cs typeface="Times New Roman"/>
              </a:rPr>
              <a:t> because </a:t>
            </a:r>
            <a:r>
              <a:rPr lang="en-GB" sz="2800" dirty="0">
                <a:highlight>
                  <a:srgbClr val="FFFF00"/>
                </a:highlight>
                <a:ea typeface="Calibri"/>
                <a:cs typeface="Times New Roman"/>
              </a:rPr>
              <a:t>it got me acquainted to the programme</a:t>
            </a:r>
            <a:r>
              <a:rPr lang="en-GB" sz="2800" dirty="0">
                <a:ea typeface="Calibri"/>
                <a:cs typeface="Times New Roman"/>
              </a:rPr>
              <a:t> before more technical academic work was introduced.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dirty="0">
                <a:ea typeface="Calibri"/>
                <a:cs typeface="Times New Roman"/>
              </a:rPr>
              <a:t> </a:t>
            </a:r>
            <a:endParaRPr lang="en-GB" sz="2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7726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0000FF"/>
                </a:solidFill>
              </a:rPr>
              <a:t>Conclusions</a:t>
            </a:r>
            <a:endParaRPr lang="en-GB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Evidence of evaluations = OPAL met participants’ felt needs and concerns</a:t>
            </a:r>
          </a:p>
          <a:p>
            <a:pPr>
              <a:buNone/>
            </a:pPr>
            <a:r>
              <a:rPr lang="en-GB" dirty="0" smtClean="0"/>
              <a:t>In particular, reduced their worries about starting their ODL Masters programmes</a:t>
            </a:r>
          </a:p>
          <a:p>
            <a:pPr>
              <a:buNone/>
            </a:pPr>
            <a:r>
              <a:rPr lang="en-GB" dirty="0" smtClean="0"/>
              <a:t>Positive effect of shift from conventional academic writing towards e-communication needs of beginning ODL students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Changes for 2014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>
                <a:solidFill>
                  <a:srgbClr val="0000FF"/>
                </a:solidFill>
              </a:rPr>
              <a:t>Timing</a:t>
            </a:r>
          </a:p>
          <a:p>
            <a:r>
              <a:rPr lang="en-GB" dirty="0" smtClean="0"/>
              <a:t>2013 pilot: final feedback and Goodbye tasks in University of Edinburgh’s Induction week</a:t>
            </a:r>
          </a:p>
          <a:p>
            <a:r>
              <a:rPr lang="en-GB" dirty="0" smtClean="0"/>
              <a:t>2014 course: will begin and end one week earlier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Two versions of OPAL:</a:t>
            </a:r>
          </a:p>
          <a:p>
            <a:r>
              <a:rPr lang="en-GB" dirty="0" smtClean="0"/>
              <a:t>Pre-sessional </a:t>
            </a:r>
            <a:r>
              <a:rPr lang="en-GB" b="1" dirty="0" smtClean="0"/>
              <a:t>tutored</a:t>
            </a:r>
            <a:r>
              <a:rPr lang="en-GB" dirty="0" smtClean="0"/>
              <a:t> version, like 2013 pilot</a:t>
            </a:r>
          </a:p>
          <a:p>
            <a:r>
              <a:rPr lang="en-GB" b="1" dirty="0" smtClean="0"/>
              <a:t>Independent Study </a:t>
            </a:r>
            <a:r>
              <a:rPr lang="en-GB" dirty="0" smtClean="0"/>
              <a:t>version (OPAL-IS) with ‘comparator’ texts written by pilot students</a:t>
            </a:r>
          </a:p>
          <a:p>
            <a:pPr>
              <a:buNone/>
            </a:pPr>
            <a:r>
              <a:rPr lang="en-GB" dirty="0" smtClean="0"/>
              <a:t>Offering two formats: opens up pre-sessional preparation to wider ODL audience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835696" y="5373217"/>
            <a:ext cx="5112568" cy="648072"/>
          </a:xfrm>
        </p:spPr>
        <p:txBody>
          <a:bodyPr/>
          <a:lstStyle/>
          <a:p>
            <a:pPr>
              <a:defRPr/>
            </a:pPr>
            <a:r>
              <a:rPr lang="en-GB" sz="4000" b="1" dirty="0" smtClean="0">
                <a:solidFill>
                  <a:srgbClr val="0000FF"/>
                </a:solidFill>
                <a:latin typeface="+mn-lt"/>
              </a:rPr>
              <a:t>Any questions?</a:t>
            </a:r>
            <a:endParaRPr lang="en-GB" sz="4000" b="1" dirty="0">
              <a:solidFill>
                <a:srgbClr val="0000FF"/>
              </a:solidFill>
              <a:latin typeface="+mn-lt"/>
            </a:endParaRPr>
          </a:p>
        </p:txBody>
      </p:sp>
      <p:pic>
        <p:nvPicPr>
          <p:cNvPr id="5" name="Picture 4" descr="MPj0439536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823237" y="692697"/>
            <a:ext cx="7751936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36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00FF"/>
                </a:solidFill>
              </a:rPr>
              <a:t>Background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/>
          <a:lstStyle/>
          <a:p>
            <a:r>
              <a:rPr lang="en-GB" dirty="0" smtClean="0"/>
              <a:t>Distance Education Initiative at Edinburgh</a:t>
            </a:r>
          </a:p>
          <a:p>
            <a:r>
              <a:rPr lang="en-GB" dirty="0" smtClean="0"/>
              <a:t>Online Distance Learning (ODL) Masters programmes</a:t>
            </a:r>
          </a:p>
          <a:p>
            <a:r>
              <a:rPr lang="en-GB" dirty="0" smtClean="0"/>
              <a:t>Aim: equal number of ODL and on-campus students within 10 years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651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English language support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Identified as priority for ODL students:</a:t>
            </a:r>
          </a:p>
          <a:p>
            <a:r>
              <a:rPr lang="en-GB" dirty="0" smtClean="0"/>
              <a:t>already access to ELTC in-session programme </a:t>
            </a:r>
          </a:p>
          <a:p>
            <a:r>
              <a:rPr lang="en-GB" dirty="0" smtClean="0"/>
              <a:t>but no equivalent of ELTC pre-sessional  programme </a:t>
            </a:r>
          </a:p>
          <a:p>
            <a:endParaRPr lang="en-GB" dirty="0"/>
          </a:p>
          <a:p>
            <a:r>
              <a:rPr lang="en-GB" dirty="0" smtClean="0"/>
              <a:t>Online Academic </a:t>
            </a:r>
            <a:r>
              <a:rPr lang="en-GB" dirty="0" err="1" smtClean="0"/>
              <a:t>Presessional</a:t>
            </a:r>
            <a:r>
              <a:rPr lang="en-GB" dirty="0" smtClean="0"/>
              <a:t> Language course (OPAL)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OPAL: initial plan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rgbClr val="0000FF"/>
                </a:solidFill>
              </a:rPr>
              <a:t>Pilot course summer 2013</a:t>
            </a:r>
          </a:p>
          <a:p>
            <a:r>
              <a:rPr lang="en-GB" u="sng" dirty="0" smtClean="0"/>
              <a:t>Intensity</a:t>
            </a:r>
            <a:r>
              <a:rPr lang="en-GB" dirty="0" smtClean="0"/>
              <a:t>: 20-25 study hours over 5 weeks  </a:t>
            </a:r>
          </a:p>
          <a:p>
            <a:r>
              <a:rPr lang="en-GB" u="sng" dirty="0" smtClean="0"/>
              <a:t>Scope</a:t>
            </a:r>
            <a:r>
              <a:rPr lang="en-GB" dirty="0" smtClean="0"/>
              <a:t>: focus on academic writing</a:t>
            </a:r>
          </a:p>
          <a:p>
            <a:r>
              <a:rPr lang="en-GB" u="sng" dirty="0" smtClean="0"/>
              <a:t>Level</a:t>
            </a:r>
            <a:r>
              <a:rPr lang="en-GB" dirty="0" smtClean="0"/>
              <a:t>: all students at or above English level for programme </a:t>
            </a:r>
          </a:p>
          <a:p>
            <a:r>
              <a:rPr lang="en-GB" u="sng" dirty="0" smtClean="0"/>
              <a:t>Aim</a:t>
            </a:r>
            <a:r>
              <a:rPr lang="en-GB" dirty="0" smtClean="0"/>
              <a:t>: to improve written accuracy and </a:t>
            </a:r>
            <a:r>
              <a:rPr lang="en-GB" dirty="0" err="1" smtClean="0"/>
              <a:t>appropriacy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624154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Use existing ELTC materials?</a:t>
            </a:r>
            <a:endParaRPr lang="en-GB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GB" b="1" dirty="0" smtClean="0"/>
              <a:t>Pre-sessional course: </a:t>
            </a:r>
            <a:r>
              <a:rPr lang="en-GB" b="1" i="1" dirty="0" smtClean="0">
                <a:solidFill>
                  <a:srgbClr val="0000FF"/>
                </a:solidFill>
              </a:rPr>
              <a:t>Essay Writing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 smtClean="0"/>
              <a:t>Choosing your sources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 smtClean="0"/>
              <a:t>Evaluating your sources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 smtClean="0"/>
              <a:t>Integrating source material into your essay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 smtClean="0"/>
              <a:t>Structuring your essay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 smtClean="0"/>
              <a:t>Presenting cited sources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538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0000FF"/>
                </a:solidFill>
              </a:rPr>
              <a:t>OPAL research and design</a:t>
            </a:r>
            <a:endParaRPr lang="en-GB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Two-year secondment to the Institute for Academic Development at Edinburgh</a:t>
            </a:r>
          </a:p>
          <a:p>
            <a:r>
              <a:rPr lang="en-GB" dirty="0" smtClean="0"/>
              <a:t>OPAL: main secondment project (October 2012-September 2013)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4637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259632" y="548680"/>
            <a:ext cx="4248472" cy="37444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O</a:t>
            </a:r>
            <a:endParaRPr lang="en-GB" dirty="0"/>
          </a:p>
        </p:txBody>
      </p:sp>
      <p:sp>
        <p:nvSpPr>
          <p:cNvPr id="5" name="Oval 4"/>
          <p:cNvSpPr/>
          <p:nvPr/>
        </p:nvSpPr>
        <p:spPr>
          <a:xfrm>
            <a:off x="2627784" y="2492896"/>
            <a:ext cx="4248472" cy="41430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4283968" y="980728"/>
            <a:ext cx="4248472" cy="374441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195736" y="1772816"/>
            <a:ext cx="2056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E-learning and </a:t>
            </a:r>
          </a:p>
          <a:p>
            <a:r>
              <a:rPr lang="en-GB" sz="2400" dirty="0" smtClean="0"/>
              <a:t>e-tutoring</a:t>
            </a:r>
            <a:endParaRPr lang="en-GB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5868144" y="1844824"/>
            <a:ext cx="30838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Feedback in </a:t>
            </a:r>
          </a:p>
          <a:p>
            <a:r>
              <a:rPr lang="en-GB" sz="2400" dirty="0" smtClean="0"/>
              <a:t>writing tuition</a:t>
            </a:r>
            <a:endParaRPr lang="en-GB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347864" y="4941168"/>
            <a:ext cx="3734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Second language learning </a:t>
            </a:r>
          </a:p>
          <a:p>
            <a:r>
              <a:rPr lang="en-GB" sz="2400" dirty="0" smtClean="0"/>
              <a:t>task design</a:t>
            </a:r>
            <a:endParaRPr lang="en-GB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4427984" y="2636912"/>
            <a:ext cx="8514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0000FF"/>
                </a:solidFill>
              </a:rPr>
              <a:t>OPAL</a:t>
            </a:r>
            <a:endParaRPr lang="en-GB" sz="2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46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i="1" dirty="0" smtClean="0"/>
              <a:t>Manifesto for Teaching Online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“The possibility of the ‘online version’ is overstated. The best online courses are born digital”.</a:t>
            </a:r>
          </a:p>
          <a:p>
            <a:pPr>
              <a:buNone/>
            </a:pPr>
            <a:r>
              <a:rPr lang="en-GB" dirty="0" smtClean="0"/>
              <a:t>	(MSc in e-Learning, University of Edinburgh)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1363</TotalTime>
  <Words>1253</Words>
  <Application>Microsoft Office PowerPoint</Application>
  <PresentationFormat>On-screen Show (4:3)</PresentationFormat>
  <Paragraphs>426</Paragraphs>
  <Slides>27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Developing a pre-sessional English course for international dL students:  a case of E-volution</vt:lpstr>
      <vt:lpstr>Outline</vt:lpstr>
      <vt:lpstr>Background</vt:lpstr>
      <vt:lpstr>English language support</vt:lpstr>
      <vt:lpstr>OPAL: initial plan</vt:lpstr>
      <vt:lpstr>Use existing ELTC materials?</vt:lpstr>
      <vt:lpstr>OPAL research and design</vt:lpstr>
      <vt:lpstr>PowerPoint Presentation</vt:lpstr>
      <vt:lpstr>Manifesto for Teaching Online </vt:lpstr>
      <vt:lpstr>Priorities from reading</vt:lpstr>
      <vt:lpstr>OPAL (re)design</vt:lpstr>
      <vt:lpstr>Spaces &amp; activities</vt:lpstr>
      <vt:lpstr>Materials</vt:lpstr>
      <vt:lpstr>Week 3: Exploring Academic Language </vt:lpstr>
      <vt:lpstr>Pilot course</vt:lpstr>
      <vt:lpstr>Participation</vt:lpstr>
      <vt:lpstr>PowerPoint Presentation</vt:lpstr>
      <vt:lpstr>Evaluations</vt:lpstr>
      <vt:lpstr>PowerPoint Presentation</vt:lpstr>
      <vt:lpstr>Students’ comments</vt:lpstr>
      <vt:lpstr>PowerPoint Presentation</vt:lpstr>
      <vt:lpstr>PowerPoint Presentation</vt:lpstr>
      <vt:lpstr>PowerPoint Presentation</vt:lpstr>
      <vt:lpstr>Conclusions</vt:lpstr>
      <vt:lpstr>Changes for 2014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tutoring</dc:title>
  <dc:creator>ajl</dc:creator>
  <cp:lastModifiedBy>POYSER Natalie</cp:lastModifiedBy>
  <cp:revision>154</cp:revision>
  <cp:lastPrinted>2013-10-17T14:07:37Z</cp:lastPrinted>
  <dcterms:created xsi:type="dcterms:W3CDTF">2013-04-25T09:27:21Z</dcterms:created>
  <dcterms:modified xsi:type="dcterms:W3CDTF">2014-04-14T14:41:46Z</dcterms:modified>
</cp:coreProperties>
</file>